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7" r:id="rId4"/>
    <p:sldId id="261" r:id="rId5"/>
    <p:sldId id="259" r:id="rId6"/>
    <p:sldId id="269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81" d="100"/>
          <a:sy n="81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15A12-407A-4A25-82C5-DCC760122E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227D9-BAB3-4A83-A161-190AD85F8C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1E2D7-B5B7-4C99-B2B1-4CE306C3D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27889D3-B9B9-49ED-AED9-AEED79739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B6C00-D215-4872-9B1B-B781C4809D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3EEB7-4EAC-4480-886C-5ADE27B2DA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D58BB-25AB-487B-8C43-242ED0E313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0A053-7E8E-42FD-AB66-56FEC388BD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0AE20-15E1-477F-A447-0D6C7CCCE4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13CCC-6118-46AE-8FB4-AE7F05F030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072B7-7D8D-4F19-BBAC-260AFC378F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E40BA-2700-48C0-BC53-BBB4CE9D1A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60318E-62E5-4A4A-92FB-4D73ECFFF01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neturok.ru/ru/school/literatura/6-klass/drevnerusskaya-literatura/skazanie-o-belgorodskom-kisele-otrazhenie-istoricheskih-sobytiy-i-vymysel-otrazhenie-kachestv-idealnogo-narodnogo-geroya?seconds=0&amp;chapter_id=257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http://www.raskraskin.ru/wp-content/thumbnail/2010_02/pen-and-paper-coloring-page.jpg" TargetMode="External"/><Relationship Id="rId3" Type="http://schemas.openxmlformats.org/officeDocument/2006/relationships/image" Target="http://allday.ru/uploads/posts/2008-12/1230373177_2.jpg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barhatov.narod.ru/knigi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barhatov.narod.ru/knigi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692150"/>
            <a:ext cx="7561262" cy="1470025"/>
          </a:xfrm>
        </p:spPr>
        <p:txBody>
          <a:bodyPr/>
          <a:lstStyle/>
          <a:p>
            <a:r>
              <a:rPr lang="ru-RU" b="1" i="1" dirty="0">
                <a:solidFill>
                  <a:srgbClr val="B00000"/>
                </a:solidFill>
              </a:rPr>
              <a:t>За Синей птицей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284538"/>
            <a:ext cx="5329238" cy="2305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i="1">
                <a:solidFill>
                  <a:schemeClr val="accent2"/>
                </a:solidFill>
              </a:rPr>
              <a:t>Представление работы 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chemeClr val="accent2"/>
                </a:solidFill>
              </a:rPr>
              <a:t>учителя русского языка и литературы ГБОУ «Школа № 1739»</a:t>
            </a: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chemeClr val="accent2"/>
                </a:solidFill>
              </a:rPr>
              <a:t>Марковой Людмилы Ильиничны</a:t>
            </a:r>
          </a:p>
          <a:p>
            <a:pPr>
              <a:lnSpc>
                <a:spcPct val="80000"/>
              </a:lnSpc>
            </a:pPr>
            <a:endParaRPr lang="ru-RU" sz="2400" b="1" i="1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i="1">
                <a:solidFill>
                  <a:schemeClr val="accent2"/>
                </a:solidFill>
              </a:rPr>
              <a:t>2015 г.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371902">
            <a:off x="179388" y="188913"/>
            <a:ext cx="3463925" cy="14652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Мазуркевич Влада</a:t>
            </a:r>
            <a:endParaRPr lang="ru-RU"/>
          </a:p>
          <a:p>
            <a:r>
              <a:rPr lang="ru-RU"/>
              <a:t>Мой Ангел плачет у окна…</a:t>
            </a:r>
          </a:p>
          <a:p>
            <a:r>
              <a:rPr lang="ru-RU"/>
              <a:t>И так безжалостно пространство,</a:t>
            </a:r>
          </a:p>
          <a:p>
            <a:r>
              <a:rPr lang="ru-RU"/>
              <a:t>И заблудился ветер странствий…</a:t>
            </a:r>
          </a:p>
          <a:p>
            <a:r>
              <a:rPr lang="ru-RU"/>
              <a:t>Не плачь. Такие времена.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16463" y="18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84663" y="115888"/>
            <a:ext cx="4537075" cy="2930525"/>
          </a:xfrm>
          <a:prstGeom prst="rect">
            <a:avLst/>
          </a:prstGeom>
          <a:noFill/>
          <a:ln w="9525">
            <a:solidFill>
              <a:srgbClr val="B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 b="1"/>
              <a:t>		Борлыкова Софья  </a:t>
            </a:r>
            <a:endParaRPr lang="ru-RU" sz="1600" b="1" i="1"/>
          </a:p>
          <a:p>
            <a:r>
              <a:rPr lang="ru-RU" sz="1600" b="1" i="1"/>
              <a:t>		О счастье</a:t>
            </a:r>
            <a:endParaRPr lang="ru-RU" sz="1600"/>
          </a:p>
          <a:p>
            <a:r>
              <a:rPr lang="ru-RU" sz="1400"/>
              <a:t>     Жизнь человека не вечна. Нужно ценить каждый момент своей жизни… Мы иногда не замечаем, что в том, что нас окружает, и есть настоящее счастье. </a:t>
            </a:r>
          </a:p>
          <a:p>
            <a:r>
              <a:rPr lang="ru-RU" sz="1400"/>
              <a:t>      Мы не ценим то, что имеем. А хотим того, чего у нас нет. Когда получаем что-то просто так, не прикладывая к этому усилий, мы принимаем это как должное.</a:t>
            </a:r>
          </a:p>
          <a:p>
            <a:r>
              <a:rPr lang="ru-RU" sz="1400"/>
              <a:t>     Не многие люди умеют ВИДЕТЬ. В основном это дети. Но есть и взрослые, умеющие ВИДЕТЬ. </a:t>
            </a:r>
          </a:p>
          <a:p>
            <a:r>
              <a:rPr lang="ru-RU" sz="1400"/>
              <a:t>     Все люди отправляются на поиски своего счастья и удивляются, когда узнают, что оно было совсем близко…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50825" y="1773238"/>
            <a:ext cx="3960813" cy="2565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	</a:t>
            </a:r>
            <a:r>
              <a:rPr lang="ru-RU" sz="1400" b="1"/>
              <a:t>Зинкевич Света</a:t>
            </a:r>
            <a:endParaRPr lang="ru-RU" sz="1400" b="1" i="1"/>
          </a:p>
          <a:p>
            <a:r>
              <a:rPr lang="ru-RU" sz="1400" b="1" i="1"/>
              <a:t>	Что такое счастье?</a:t>
            </a:r>
            <a:endParaRPr lang="ru-RU" sz="1400"/>
          </a:p>
          <a:p>
            <a:r>
              <a:rPr lang="ru-RU" sz="1400"/>
              <a:t>Что такое счастье? Счастье – это состояние души. Многие люди годами ищут счастье, не понимая, что оно рядом. Оно с нами везде, всегда. Нужно просто его увидеть, разглядеть его во всех своих проблемах, в суете.</a:t>
            </a:r>
          </a:p>
          <a:p>
            <a:r>
              <a:rPr lang="ru-RU" sz="1400"/>
              <a:t>Счастье – это когда смотришь на голубое небо с белыми облаками, на зеленую траву, усеянную желтыми одуванчиками, и понимаешь, что жизнь прекрасна.</a:t>
            </a:r>
            <a:r>
              <a:rPr lang="ru-RU"/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16463" y="3213100"/>
            <a:ext cx="4322762" cy="32702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/>
              <a:t>	</a:t>
            </a:r>
            <a:r>
              <a:rPr lang="ru-RU" sz="1600" b="1"/>
              <a:t>	Климычева Катя</a:t>
            </a:r>
            <a:endParaRPr lang="ru-RU" sz="1600" b="1" i="1"/>
          </a:p>
          <a:p>
            <a:r>
              <a:rPr lang="ru-RU" sz="1600" b="1" i="1"/>
              <a:t>		Храм</a:t>
            </a:r>
            <a:endParaRPr lang="ru-RU" sz="1600"/>
          </a:p>
          <a:p>
            <a:r>
              <a:rPr lang="ru-RU" sz="1600"/>
              <a:t>Для меня храм – это не просто здание, строение, это что-то святое. Храм иными словами – церковь.</a:t>
            </a:r>
          </a:p>
          <a:p>
            <a:r>
              <a:rPr lang="ru-RU" sz="1600"/>
              <a:t>В храме можно собраться с мыслями, обдумать свои поступки, помолиться. Пахнет воском, слышен треск свечей, пение певчих. В храме ты ничего не боишься, чувствуешь себя под Божьей защитой.</a:t>
            </a:r>
          </a:p>
          <a:p>
            <a:r>
              <a:rPr lang="ru-RU" sz="1600"/>
              <a:t>Выйдешь из церкви зимой – холодно. Слушаешь звон колоколов, и на душе светло, легко, и ты понимаешь: жить хорошо!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07950" y="4437063"/>
            <a:ext cx="4535488" cy="23431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Маментьева Таня</a:t>
            </a:r>
          </a:p>
          <a:p>
            <a:r>
              <a:rPr lang="ru-RU"/>
              <a:t> </a:t>
            </a:r>
            <a:r>
              <a:rPr lang="ru-RU" sz="1400"/>
              <a:t>И мне папа говорил, что тело – это храм души. Мы не должны жить только для себя. Давать доброту, счастье и радость другим – это наша основная задача. Ведь для чего мы ходим в храм? Для того, чтобы очиститься, стать лучше, светлей, попросить Бога направить нас на путь истины. Бог – это наша совесть, она определяет ценность наших поступков, в любой момент поможет нам справиться с трудностями, если наши поступки идут во благо.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33412"/>
          </a:xfrm>
        </p:spPr>
        <p:txBody>
          <a:bodyPr/>
          <a:lstStyle/>
          <a:p>
            <a:r>
              <a:rPr lang="ru-RU" sz="3200" b="1">
                <a:solidFill>
                  <a:schemeClr val="accent2"/>
                </a:solidFill>
              </a:rPr>
              <a:t>«Мы не вправе все это забыть»</a:t>
            </a:r>
          </a:p>
        </p:txBody>
      </p:sp>
      <p:pic>
        <p:nvPicPr>
          <p:cNvPr id="16388" name="Picture 4" descr="DSC012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808288"/>
            <a:ext cx="5595938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79388" y="765175"/>
            <a:ext cx="3744912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400" b="1" i="1"/>
              <a:t>	Кожекарь Всеволод</a:t>
            </a:r>
            <a:endParaRPr lang="ru-RU" sz="1400" b="1"/>
          </a:p>
          <a:p>
            <a:r>
              <a:rPr lang="ru-RU" sz="1400" b="1"/>
              <a:t>	Защита  Москвы</a:t>
            </a:r>
            <a:endParaRPr lang="ru-RU" sz="1400"/>
          </a:p>
          <a:p>
            <a:r>
              <a:rPr lang="ru-RU" sz="1400"/>
              <a:t>«Москва за нами,- сказал Рокоссовский. – </a:t>
            </a:r>
          </a:p>
          <a:p>
            <a:r>
              <a:rPr lang="ru-RU" sz="1400"/>
              <a:t>Её никогда не сдадим».</a:t>
            </a:r>
          </a:p>
          <a:p>
            <a:r>
              <a:rPr lang="ru-RU" sz="1400"/>
              <a:t>Французы пытались и немцы пытались,</a:t>
            </a:r>
          </a:p>
          <a:p>
            <a:r>
              <a:rPr lang="ru-RU" sz="1400"/>
              <a:t>Но путь их обратно… в Париж и Берлин.</a:t>
            </a:r>
          </a:p>
          <a:p>
            <a:r>
              <a:rPr lang="ru-RU" sz="1400"/>
              <a:t>Шли битвы за Крюково, Клин и Москву.</a:t>
            </a:r>
          </a:p>
          <a:p>
            <a:r>
              <a:rPr lang="ru-RU" sz="1400"/>
              <a:t>Сражались на поле бойцы до конца!</a:t>
            </a:r>
          </a:p>
          <a:p>
            <a:r>
              <a:rPr lang="ru-RU" sz="1400"/>
              <a:t>Но город родной не отдали врагу,</a:t>
            </a:r>
          </a:p>
          <a:p>
            <a:r>
              <a:rPr lang="ru-RU" sz="1400"/>
              <a:t>Как  пламя, горели у них сердца!</a:t>
            </a:r>
          </a:p>
          <a:p>
            <a:r>
              <a:rPr lang="ru-RU" sz="1400"/>
              <a:t>Их подвигу  жить и отныне в веках, </a:t>
            </a:r>
          </a:p>
          <a:p>
            <a:r>
              <a:rPr lang="ru-RU" sz="1400"/>
              <a:t>А в Крюково память хранится в цветах</a:t>
            </a:r>
            <a:r>
              <a:rPr lang="ru-RU"/>
              <a:t>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859338" y="908050"/>
            <a:ext cx="3635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/>
              <a:t>     Буранова Рита</a:t>
            </a:r>
            <a:endParaRPr lang="ru-RU"/>
          </a:p>
          <a:p>
            <a:r>
              <a:rPr lang="ru-RU"/>
              <a:t>Мы никогда войны не видели</a:t>
            </a:r>
          </a:p>
          <a:p>
            <a:r>
              <a:rPr lang="ru-RU"/>
              <a:t>И видеть не хотим.</a:t>
            </a:r>
          </a:p>
          <a:p>
            <a:r>
              <a:rPr lang="ru-RU"/>
              <a:t>За это, ветераны, вам</a:t>
            </a:r>
          </a:p>
          <a:p>
            <a:r>
              <a:rPr lang="ru-RU"/>
              <a:t>«Спасибо!» говорим.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9750" y="3573463"/>
            <a:ext cx="2757488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/>
              <a:t>Глебова Арина</a:t>
            </a:r>
            <a:endParaRPr lang="ru-RU"/>
          </a:p>
          <a:p>
            <a:r>
              <a:rPr lang="ru-RU"/>
              <a:t>Самой короткой ночью</a:t>
            </a:r>
          </a:p>
          <a:p>
            <a:r>
              <a:rPr lang="ru-RU"/>
              <a:t>После рабочего дня</a:t>
            </a:r>
          </a:p>
          <a:p>
            <a:r>
              <a:rPr lang="ru-RU"/>
              <a:t>Люди спокойно спали</a:t>
            </a:r>
          </a:p>
          <a:p>
            <a:r>
              <a:rPr lang="ru-RU"/>
              <a:t>До четырех утра.</a:t>
            </a:r>
          </a:p>
          <a:p>
            <a:r>
              <a:rPr lang="ru-RU"/>
              <a:t>Вдруг запылало небо,</a:t>
            </a:r>
          </a:p>
          <a:p>
            <a:r>
              <a:rPr lang="ru-RU"/>
              <a:t>Словно пришла гроза,</a:t>
            </a:r>
          </a:p>
          <a:p>
            <a:r>
              <a:rPr lang="ru-RU"/>
              <a:t>Взрывы загрохотали – </a:t>
            </a:r>
          </a:p>
          <a:p>
            <a:r>
              <a:rPr lang="ru-RU"/>
              <a:t>И началась война.</a:t>
            </a:r>
          </a:p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576262"/>
          </a:xfrm>
        </p:spPr>
        <p:txBody>
          <a:bodyPr/>
          <a:lstStyle/>
          <a:p>
            <a:r>
              <a:rPr lang="ru-RU" sz="3200">
                <a:solidFill>
                  <a:schemeClr val="accent2"/>
                </a:solidFill>
              </a:rPr>
              <a:t>«Пятая стихия»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7950" y="836613"/>
            <a:ext cx="4824413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"Для меня поэзия - это душа людей... Это пение души. Это могут быть и грустные, и радостные чувства. Сейчас я вижу снег. Он летает хлопьями за окном, и хочется поскорей выйти и оказаться там. Постоять под снегопадом и порадоваться ему... Я люблю читать стихи, размышлять о них". </a:t>
            </a:r>
            <a:r>
              <a:rPr lang="ru-RU" i="1"/>
              <a:t>Закирова Даша.</a:t>
            </a:r>
            <a:r>
              <a:rPr lang="ru-RU"/>
              <a:t>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 flipH="1">
            <a:off x="5003800" y="765175"/>
            <a:ext cx="3600450" cy="11906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"Поэзия как роза: раскрывается, раскрывается, и мы видим главную мысль - красоту, сердцевину". </a:t>
            </a:r>
            <a:r>
              <a:rPr lang="ru-RU" i="1"/>
              <a:t>Амосова Лена.</a:t>
            </a:r>
            <a:r>
              <a:rPr lang="ru-RU"/>
              <a:t>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076825" y="2852738"/>
            <a:ext cx="2952750" cy="1739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«Я думаю, что поэзия дается не каждому, а только тому, кто созвучно с душой выведет ее чернилами на листе бумаги». </a:t>
            </a:r>
            <a:r>
              <a:rPr lang="ru-RU" i="1"/>
              <a:t>Софронов Илья.</a:t>
            </a:r>
            <a:r>
              <a:rPr lang="ru-RU"/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539750" y="3357563"/>
            <a:ext cx="3382963" cy="22891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"Поэзия для меня - это... мои мысли и раздумья. Когда я думаю о прекрасном, я сразу начинаю сочинять стихи. Для меня это и есть поэзия!.. Вам нужно самим прочувствовать и понять, что такое поэзия". </a:t>
            </a:r>
            <a:r>
              <a:rPr lang="ru-RU" i="1"/>
              <a:t>Мисюченко Артем.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7993063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/>
              <a:t>	Добро и зло ассоциируется у меня с поступками. Сложно сказать, что победит, ведь ежедневно каждый из нас совершает множество хороших и плохих поступков, бывает, даже не замечая этого. Но я всё же надеюсь, что добро победит зло, и в мире воцарятся гармония и счастье.</a:t>
            </a:r>
          </a:p>
          <a:p>
            <a:r>
              <a:rPr lang="ru-RU" sz="2400"/>
              <a:t>	За кем будет победа, зависит от нас. Ведь именно наши поступки решают, что восторжествует. Чтобы добро победило, надо бескорыстно помогать окружающим, не отвечать злом на зло и стараться сделать этот мир чуточку добрее, немного лучше. </a:t>
            </a:r>
          </a:p>
          <a:p>
            <a:r>
              <a:rPr lang="ru-RU" sz="2400"/>
              <a:t>	Чтобы узнать, какой ты человек, достаточно просто спросить у себя: «Чего я сделал больше: хорошего или плохого, чему я помог: добру или злу?» Если плохих поступков окажется больше, надо искоренить в себе плохие черты, ведь именно от тебя может зависеть исход битвы. </a:t>
            </a:r>
          </a:p>
          <a:p>
            <a:r>
              <a:rPr lang="ru-RU" sz="2400"/>
              <a:t>		</a:t>
            </a:r>
            <a:r>
              <a:rPr lang="ru-RU" sz="2400" i="1"/>
              <a:t>Глебова Арина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188913"/>
            <a:ext cx="4032250" cy="1503362"/>
          </a:xfrm>
        </p:spPr>
        <p:txBody>
          <a:bodyPr/>
          <a:lstStyle/>
          <a:p>
            <a:r>
              <a:rPr lang="ru-RU" sz="3200" b="1">
                <a:solidFill>
                  <a:schemeClr val="accent2"/>
                </a:solidFill>
              </a:rPr>
              <a:t>Маркова Людмила Ильинична,</a:t>
            </a:r>
            <a:br>
              <a:rPr lang="ru-RU" sz="3200" b="1">
                <a:solidFill>
                  <a:schemeClr val="accent2"/>
                </a:solidFill>
              </a:rPr>
            </a:br>
            <a:r>
              <a:rPr lang="ru-RU" sz="2000" b="1">
                <a:solidFill>
                  <a:schemeClr val="accent2"/>
                </a:solidFill>
              </a:rPr>
              <a:t>учитель русского языка и литературы</a:t>
            </a:r>
          </a:p>
        </p:txBody>
      </p:sp>
      <p:pic>
        <p:nvPicPr>
          <p:cNvPr id="6150" name="Picture 6" descr="P9300010"/>
          <p:cNvPicPr>
            <a:picLocks noChangeAspect="1" noChangeArrowheads="1"/>
          </p:cNvPicPr>
          <p:nvPr/>
        </p:nvPicPr>
        <p:blipFill>
          <a:blip r:embed="rId2" cstate="print"/>
          <a:srcRect l="25645" t="5629" r="16650" b="2948"/>
          <a:stretch>
            <a:fillRect/>
          </a:stretch>
        </p:blipFill>
        <p:spPr bwMode="auto">
          <a:xfrm>
            <a:off x="323850" y="2060575"/>
            <a:ext cx="3421063" cy="4032250"/>
          </a:xfrm>
          <a:prstGeom prst="rect">
            <a:avLst/>
          </a:prstGeom>
          <a:noFill/>
          <a:ln w="76200" cmpd="tri">
            <a:solidFill>
              <a:srgbClr val="B00000"/>
            </a:solidFill>
            <a:miter lim="800000"/>
            <a:headEnd/>
            <a:tailEnd/>
          </a:ln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211638" y="188913"/>
            <a:ext cx="4716462" cy="6437312"/>
          </a:xfrm>
          <a:prstGeom prst="rect">
            <a:avLst/>
          </a:prstGeom>
          <a:solidFill>
            <a:schemeClr val="folHlink"/>
          </a:solidFill>
          <a:ln w="28575">
            <a:solidFill>
              <a:srgbClr val="B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/>
              <a:t>Окончила Рязанский государственный ордена «Знак Почета» пединститут им С.Есенина в 1987 году;</a:t>
            </a:r>
          </a:p>
          <a:p>
            <a:pPr>
              <a:buFontTx/>
              <a:buChar char="•"/>
            </a:pPr>
            <a:r>
              <a:rPr lang="ru-RU"/>
              <a:t> должность: учитель;</a:t>
            </a:r>
          </a:p>
          <a:p>
            <a:pPr>
              <a:buFontTx/>
              <a:buChar char="•"/>
            </a:pPr>
            <a:r>
              <a:rPr lang="ru-RU"/>
              <a:t> специализация: русский язык и литература;</a:t>
            </a:r>
          </a:p>
          <a:p>
            <a:pPr>
              <a:buFontTx/>
              <a:buChar char="•"/>
            </a:pPr>
            <a:r>
              <a:rPr lang="ru-RU"/>
              <a:t> педагогический стаж: 26 лет;</a:t>
            </a:r>
          </a:p>
          <a:p>
            <a:pPr>
              <a:buFontTx/>
              <a:buChar char="•"/>
            </a:pPr>
            <a:r>
              <a:rPr lang="ru-RU"/>
              <a:t> высшая квалификационная категория (2011 год);</a:t>
            </a:r>
          </a:p>
          <a:p>
            <a:pPr>
              <a:buFontTx/>
              <a:buChar char="•"/>
            </a:pPr>
            <a:r>
              <a:rPr lang="ru-RU"/>
              <a:t> «Почетный работник общего образования РФ»;</a:t>
            </a:r>
          </a:p>
          <a:p>
            <a:pPr>
              <a:buFontTx/>
              <a:buChar char="•"/>
            </a:pPr>
            <a:r>
              <a:rPr lang="ru-RU"/>
              <a:t> премия «Грант Москвы», 2004 год;</a:t>
            </a:r>
          </a:p>
          <a:p>
            <a:pPr>
              <a:buFontTx/>
              <a:buChar char="•"/>
            </a:pPr>
            <a:r>
              <a:rPr lang="ru-RU"/>
              <a:t> победитель ПНПО, Премия Президента, 2007 год;</a:t>
            </a:r>
          </a:p>
          <a:p>
            <a:pPr>
              <a:buFontTx/>
              <a:buChar char="•"/>
            </a:pPr>
            <a:r>
              <a:rPr lang="ru-RU"/>
              <a:t>Почетная грамота префекта в 2014 г.;</a:t>
            </a:r>
          </a:p>
          <a:p>
            <a:pPr>
              <a:buFontTx/>
              <a:buChar char="•"/>
            </a:pPr>
            <a:r>
              <a:rPr lang="ru-RU"/>
              <a:t>  успешное участие в профессиональных конкурсах 2000, 2007, 2008, 2011 гг.</a:t>
            </a:r>
          </a:p>
          <a:p>
            <a:pPr>
              <a:buFontTx/>
              <a:buChar char="•"/>
            </a:pPr>
            <a:r>
              <a:rPr lang="ru-RU"/>
              <a:t> ежегодные курсы повышения квалификации в МИОО;</a:t>
            </a:r>
          </a:p>
          <a:p>
            <a:pPr>
              <a:buFontTx/>
              <a:buChar char="•"/>
            </a:pPr>
            <a:r>
              <a:rPr lang="ru-RU"/>
              <a:t> ежегодная успешная подготовка участников окружных НПК по русскому языку и литературе;</a:t>
            </a:r>
          </a:p>
          <a:p>
            <a:pPr>
              <a:buFontTx/>
              <a:buChar char="•"/>
            </a:pPr>
            <a:r>
              <a:rPr lang="ru-RU"/>
              <a:t>эксперт ЕГЭ по литературе, эксперт МЦКО;</a:t>
            </a:r>
          </a:p>
          <a:p>
            <a:pPr>
              <a:buFontTx/>
              <a:buChar char="•"/>
            </a:pPr>
            <a:r>
              <a:rPr lang="ru-RU"/>
              <a:t> поэт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6" descr="презент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323850" y="6381750"/>
            <a:ext cx="8453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</a:rPr>
              <a:t>Моя учительница Маркова Людмила Ильинична.</a:t>
            </a:r>
            <a:r>
              <a:rPr lang="ru-RU"/>
              <a:t>  </a:t>
            </a:r>
            <a:r>
              <a:rPr lang="ru-RU" sz="1600" i="1">
                <a:solidFill>
                  <a:schemeClr val="accent1"/>
                </a:solidFill>
              </a:rPr>
              <a:t>Рисунок Даши Бурковой, 6А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DSC020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56218">
            <a:off x="395288" y="3573463"/>
            <a:ext cx="393858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DSC02060 (1)"/>
          <p:cNvPicPr>
            <a:picLocks noChangeAspect="1" noChangeArrowheads="1"/>
          </p:cNvPicPr>
          <p:nvPr/>
        </p:nvPicPr>
        <p:blipFill>
          <a:blip r:embed="rId3" cstate="print"/>
          <a:srcRect l="4097" t="2716" r="12729"/>
          <a:stretch>
            <a:fillRect/>
          </a:stretch>
        </p:blipFill>
        <p:spPr bwMode="auto">
          <a:xfrm rot="-308702">
            <a:off x="4284663" y="2708275"/>
            <a:ext cx="45624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DSC02051 (1)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t="32870" r="1276" b="17732"/>
          <a:stretch>
            <a:fillRect/>
          </a:stretch>
        </p:blipFill>
        <p:spPr bwMode="auto">
          <a:xfrm rot="-511053">
            <a:off x="250825" y="476250"/>
            <a:ext cx="72358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692275" y="2492375"/>
            <a:ext cx="3754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Рукописный альбом «Времена года»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23850" y="5661025"/>
            <a:ext cx="3817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Юмористический журнал «Осколки»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559425" y="5683250"/>
            <a:ext cx="186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Газета 7 Г класса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95288" y="65088"/>
            <a:ext cx="267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B00000"/>
                </a:solidFill>
              </a:rPr>
              <a:t>Первые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На выставке творчества Журнал Паралле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55" name="Group 175"/>
          <p:cNvGraphicFramePr>
            <a:graphicFrameLocks noGrp="1"/>
          </p:cNvGraphicFramePr>
          <p:nvPr>
            <p:ph/>
          </p:nvPr>
        </p:nvGraphicFramePr>
        <p:xfrm>
          <a:off x="395288" y="1052513"/>
          <a:ext cx="8229600" cy="4450080"/>
        </p:xfrm>
        <a:graphic>
          <a:graphicData uri="http://schemas.openxmlformats.org/drawingml/2006/table">
            <a:tbl>
              <a:tblPr/>
              <a:tblGrid>
                <a:gridCol w="544512"/>
                <a:gridCol w="2843213"/>
                <a:gridCol w="684212"/>
                <a:gridCol w="3184525"/>
                <a:gridCol w="973138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 четверть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Введение.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художественной литературы в жизни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человека.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Устное народное творчество. Обрядовый фольклор. Песни.  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Устное народное творчество. Пословицы, поговорки.                       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ресуров Инт. для иллюстр.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Древнерусская литература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Работа со вступительной статьей. «Сказание о Белгородском киселе». 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Духовная литература.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Библейские мотивы в русской литературе. Влияние библейских образов и сюжетов на светскую литературу.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неделя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/>
                        </a:rPr>
                        <a:t>http://interneturok.ru/ru/school/literatura/6-klass/drevnerusskaya-literatura/skazanie-o-belgorodskom-kisele-otrazhenie-istoricheskih-sobytiy-i-vymysel-otrazhenie-kachestv-idealnogo-narodnogo-geroya?seconds=0&amp;chapter_id=257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Религиозные мотивы в стихах русских поэтов. Молитва Господня и «Молитва» А.С.Пушкина и М.Лермонтова. Сопоставление.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 творчества. Пишем стихи.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неделя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Р/Р: Письм. работа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651" name="Text Box 171"/>
          <p:cNvSpPr txBox="1">
            <a:spLocks noChangeArrowheads="1"/>
          </p:cNvSpPr>
          <p:nvPr/>
        </p:nvSpPr>
        <p:spPr bwMode="auto">
          <a:xfrm>
            <a:off x="179388" y="188913"/>
            <a:ext cx="8580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Фрагмент поурочного планирования по литературе, 6 класс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а"/>
          <p:cNvPicPr>
            <a:picLocks noChangeAspect="1" noChangeArrowheads="1"/>
          </p:cNvPicPr>
          <p:nvPr/>
        </p:nvPicPr>
        <p:blipFill>
          <a:blip r:embed="rId2" cstate="print"/>
          <a:srcRect t="7866" b="2046"/>
          <a:stretch>
            <a:fillRect/>
          </a:stretch>
        </p:blipFill>
        <p:spPr bwMode="auto">
          <a:xfrm>
            <a:off x="2124075" y="333375"/>
            <a:ext cx="4202113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229600" cy="647700"/>
          </a:xfrm>
        </p:spPr>
        <p:txBody>
          <a:bodyPr/>
          <a:lstStyle/>
          <a:p>
            <a:r>
              <a:rPr lang="ru-RU" sz="3600" b="1" i="1">
                <a:solidFill>
                  <a:schemeClr val="accent2"/>
                </a:solidFill>
              </a:rPr>
              <a:t>«Мой Ангел»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4321175" cy="47529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/>
              <a:t>	Ермакова Юля</a:t>
            </a:r>
            <a:endParaRPr lang="ru-RU" sz="2000" i="1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i="1"/>
              <a:t>		Молитва</a:t>
            </a: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Дай Бог, родителям долго прожить,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Дай Бог, здоровье семье сохранить,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Дай Бог, родным моим благодать,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Дай Бог, и мне много в жизни понять.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Господи, дай же Ты мне понять,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Где хорошо и где плохо.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Где легко и где трудно,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Где зависть и где справедливость,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Где верность и злость…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Дай Бог, Самому Тебе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счастья, добра,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Радости и здоровья…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87900" y="981075"/>
            <a:ext cx="372586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Климычева Катя</a:t>
            </a:r>
            <a:endParaRPr lang="ru-RU" i="1"/>
          </a:p>
          <a:p>
            <a:r>
              <a:rPr lang="ru-RU" i="1"/>
              <a:t> 	Ангел-Хранитель</a:t>
            </a:r>
            <a:endParaRPr lang="ru-RU"/>
          </a:p>
          <a:p>
            <a:r>
              <a:rPr lang="ru-RU"/>
              <a:t>Однажды ночью звездно-лунной</a:t>
            </a:r>
          </a:p>
          <a:p>
            <a:r>
              <a:rPr lang="ru-RU"/>
              <a:t>Малыш заплачет в колыбели,</a:t>
            </a:r>
          </a:p>
          <a:p>
            <a:r>
              <a:rPr lang="ru-RU"/>
              <a:t>А добрый Ангел в изумрудной,</a:t>
            </a:r>
          </a:p>
          <a:p>
            <a:r>
              <a:rPr lang="ru-RU"/>
              <a:t>Ярко сияющей материи</a:t>
            </a:r>
          </a:p>
          <a:p>
            <a:r>
              <a:rPr lang="ru-RU"/>
              <a:t>Придет к нему и успокоит</a:t>
            </a:r>
          </a:p>
          <a:p>
            <a:r>
              <a:rPr lang="ru-RU"/>
              <a:t>Под мягкой сонной пеленою,</a:t>
            </a:r>
          </a:p>
          <a:p>
            <a:r>
              <a:rPr lang="ru-RU"/>
              <a:t>Расскажет сказку и крылом укроет,</a:t>
            </a:r>
          </a:p>
          <a:p>
            <a:r>
              <a:rPr lang="ru-RU"/>
              <a:t>От всех ненастий заслонит собою.</a:t>
            </a:r>
          </a:p>
          <a:p>
            <a:r>
              <a:rPr lang="ru-RU"/>
              <a:t>Любите, дети, Ангелов своих – </a:t>
            </a:r>
          </a:p>
          <a:p>
            <a:r>
              <a:rPr lang="ru-RU"/>
              <a:t>И будете под их защитой крепкой…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229600" cy="576262"/>
          </a:xfrm>
        </p:spPr>
        <p:txBody>
          <a:bodyPr/>
          <a:lstStyle/>
          <a:p>
            <a:r>
              <a:rPr lang="ru-RU" sz="3600" b="1" i="1">
                <a:solidFill>
                  <a:schemeClr val="accent2"/>
                </a:solidFill>
              </a:rPr>
              <a:t>«За Синей птицей»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981075"/>
            <a:ext cx="8856663" cy="5145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/>
              <a:t>«Поэзия – это некая божественность. Наверно, когда Господь создавал поэзию и вдохновение, ему не хватило материала. Поэтому поэзия и вдохновение, а также любовь к поэзии даются немногим. Поэзия – это жизнь на облаках, только очень короткая». </a:t>
            </a:r>
            <a:r>
              <a:rPr lang="ru-RU" sz="1600" i="1"/>
              <a:t>Юля Бутеец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i="1"/>
          </a:p>
          <a:p>
            <a:pPr>
              <a:lnSpc>
                <a:spcPct val="90000"/>
              </a:lnSpc>
            </a:pPr>
            <a:r>
              <a:rPr lang="ru-RU" sz="1600"/>
              <a:t>«Поэзия – это целая наука духовного мира человека… Поэзия – это целый мир, который сможет осознать каждый человек, ведь у всех есть сердце».  </a:t>
            </a:r>
            <a:r>
              <a:rPr lang="ru-RU" sz="1600" i="1"/>
              <a:t>Даша Буркова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 i="1"/>
          </a:p>
          <a:p>
            <a:pPr>
              <a:lnSpc>
                <a:spcPct val="90000"/>
              </a:lnSpc>
            </a:pPr>
            <a:r>
              <a:rPr lang="ru-RU" sz="1600"/>
              <a:t>«Я пока не поэт. Поэты всегда люди чувственные, проникновенные и мудрые. Я же только чувственный. Муза ко мне приходит зимой. Сейчас декабрь, а снега нет. Значит, стихотворение из меня придется выдирать клещами. Что ж, попробуем: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		Декабрь печален, пуст и уныл,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		Листьев валяются кучи.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		Я в ожидании снега застыл,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		Но в небе лишь хмурые тучи».       Никита Павлов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600"/>
          </a:p>
          <a:p>
            <a:pPr>
              <a:lnSpc>
                <a:spcPct val="90000"/>
              </a:lnSpc>
            </a:pPr>
            <a:r>
              <a:rPr lang="ru-RU" sz="1600"/>
              <a:t>«Я всегда восхищалась произведениями русских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поэтов. Ведь именно они могут раскрыть всю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красоту того, что нам кажется обыденным».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1600"/>
              <a:t>	 </a:t>
            </a:r>
            <a:r>
              <a:rPr lang="ru-RU" sz="1600" i="1"/>
              <a:t>Ж.еня  Миронова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allday.ru/uploads/posts/2008-12/1230373177_2.jpg"/>
          <p:cNvPicPr>
            <a:picLocks noChangeAspect="1" noChangeArrowheads="1"/>
          </p:cNvPicPr>
          <p:nvPr/>
        </p:nvPicPr>
        <p:blipFill>
          <a:blip r:embed="rId2" r:link="rId3" cstate="print"/>
          <a:srcRect b="5864"/>
          <a:stretch>
            <a:fillRect/>
          </a:stretch>
        </p:blipFill>
        <p:spPr bwMode="auto">
          <a:xfrm rot="-685460">
            <a:off x="395288" y="765175"/>
            <a:ext cx="45847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649287"/>
          </a:xfrm>
        </p:spPr>
        <p:txBody>
          <a:bodyPr/>
          <a:lstStyle/>
          <a:p>
            <a:r>
              <a:rPr lang="ru-RU" sz="3600" b="1" i="1">
                <a:solidFill>
                  <a:schemeClr val="accent2"/>
                </a:solidFill>
              </a:rPr>
              <a:t>«За Синей птицей»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 rot="-597072">
            <a:off x="1979613" y="981075"/>
            <a:ext cx="87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Поэзия</a:t>
            </a:r>
          </a:p>
        </p:txBody>
      </p:sp>
      <p:pic>
        <p:nvPicPr>
          <p:cNvPr id="14342" name="i-main-pic" descr="Картинка 162 из 3202383">
            <a:hlinkClick r:id="rId4"/>
          </p:cNvPr>
          <p:cNvPicPr>
            <a:picLocks noChangeAspect="1" noChangeArrowheads="1"/>
          </p:cNvPicPr>
          <p:nvPr/>
        </p:nvPicPr>
        <p:blipFill>
          <a:blip r:embed="rId5" r:link="rId6" cstate="print"/>
          <a:srcRect l="2040" r="2040"/>
          <a:stretch>
            <a:fillRect/>
          </a:stretch>
        </p:blipFill>
        <p:spPr bwMode="auto">
          <a:xfrm>
            <a:off x="4932363" y="836613"/>
            <a:ext cx="40767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516688" y="908050"/>
            <a:ext cx="769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Проза</a:t>
            </a:r>
          </a:p>
        </p:txBody>
      </p:sp>
      <p:pic>
        <p:nvPicPr>
          <p:cNvPr id="14344" name="Picture 8" descr="http://www.raskraskin.ru/wp-content/thumbnail/2010_02/pen-and-paper-coloring-page.jpg"/>
          <p:cNvPicPr>
            <a:picLocks noChangeAspect="1" noChangeArrowheads="1"/>
          </p:cNvPicPr>
          <p:nvPr/>
        </p:nvPicPr>
        <p:blipFill>
          <a:blip r:embed="rId7" r:link="rId8" cstate="print">
            <a:lum contrast="6000"/>
          </a:blip>
          <a:srcRect/>
          <a:stretch>
            <a:fillRect/>
          </a:stretch>
        </p:blipFill>
        <p:spPr bwMode="auto">
          <a:xfrm>
            <a:off x="1619250" y="4292600"/>
            <a:ext cx="29718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627313" y="5734050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Публицистика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781</Words>
  <Application>Microsoft Office PowerPoint</Application>
  <PresentationFormat>Экран (4:3)</PresentationFormat>
  <Paragraphs>165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Times New Roman</vt:lpstr>
      <vt:lpstr>Arial</vt:lpstr>
      <vt:lpstr>Оформление по умолчанию</vt:lpstr>
      <vt:lpstr>За Синей птицей</vt:lpstr>
      <vt:lpstr>Маркова Людмила Ильинична, учитель русского языка и литературы</vt:lpstr>
      <vt:lpstr>Слайд 3</vt:lpstr>
      <vt:lpstr>Слайд 4</vt:lpstr>
      <vt:lpstr>Слайд 5</vt:lpstr>
      <vt:lpstr>Слайд 6</vt:lpstr>
      <vt:lpstr>«Мой Ангел»</vt:lpstr>
      <vt:lpstr>«За Синей птицей»</vt:lpstr>
      <vt:lpstr>«За Синей птицей»</vt:lpstr>
      <vt:lpstr>Слайд 10</vt:lpstr>
      <vt:lpstr>«Мы не вправе все это забыть»</vt:lpstr>
      <vt:lpstr>«Пятая стихия»</vt:lpstr>
      <vt:lpstr>Слайд 13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Кирилл</cp:lastModifiedBy>
  <cp:revision>72</cp:revision>
  <dcterms:created xsi:type="dcterms:W3CDTF">2012-08-12T16:04:58Z</dcterms:created>
  <dcterms:modified xsi:type="dcterms:W3CDTF">2015-10-27T22:46:51Z</dcterms:modified>
</cp:coreProperties>
</file>