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sldIdLst>
    <p:sldId id="256" r:id="rId2"/>
    <p:sldId id="257" r:id="rId3"/>
    <p:sldId id="266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74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DEDF1D3-86DF-A246-8800-06FC201FB835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945621A-5E24-F942-A03A-DF02949EC0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Времена года под Покровом Божией Матери.</a:t>
            </a:r>
            <a:b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Воспитание Земное от Небесного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819" y="3985574"/>
            <a:ext cx="6400800" cy="1473200"/>
          </a:xfrm>
        </p:spPr>
        <p:txBody>
          <a:bodyPr/>
          <a:lstStyle/>
          <a:p>
            <a:pPr algn="r"/>
            <a:r>
              <a:rPr lang="ru-RU" dirty="0">
                <a:latin typeface="Calibri" charset="0"/>
              </a:rPr>
              <a:t>Презентация по книге подготовлена Дядченко И. Н., </a:t>
            </a:r>
          </a:p>
          <a:p>
            <a:pPr algn="r"/>
            <a:r>
              <a:rPr lang="ru-RU" dirty="0">
                <a:latin typeface="Calibri" charset="0"/>
              </a:rPr>
              <a:t>Учитель ОРКСЭ, ГБОУ школа № </a:t>
            </a:r>
            <a:r>
              <a:rPr lang="ru-RU" dirty="0" smtClean="0">
                <a:latin typeface="Calibri" charset="0"/>
              </a:rPr>
              <a:t>1384</a:t>
            </a:r>
          </a:p>
          <a:p>
            <a:pPr algn="r"/>
            <a:r>
              <a:rPr lang="ru-RU" dirty="0" smtClean="0">
                <a:latin typeface="Calibri" charset="0"/>
              </a:rPr>
              <a:t> </a:t>
            </a:r>
            <a:r>
              <a:rPr lang="ru-RU" dirty="0">
                <a:latin typeface="Calibri" charset="0"/>
              </a:rPr>
              <a:t>имени А. А. </a:t>
            </a:r>
            <a:r>
              <a:rPr lang="ru-RU" dirty="0" err="1">
                <a:latin typeface="Calibri" charset="0"/>
              </a:rPr>
              <a:t>Леманского</a:t>
            </a:r>
            <a:r>
              <a:rPr lang="ru-RU" dirty="0">
                <a:latin typeface="Calibri" charset="0"/>
              </a:rPr>
              <a:t>, Москва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054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44303" y="453610"/>
            <a:ext cx="8599697" cy="113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ВТОРАЯ ПРИЧИНА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215453" y="2007220"/>
            <a:ext cx="5465705" cy="46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200" dirty="0"/>
          </a:p>
        </p:txBody>
      </p:sp>
      <p:sp>
        <p:nvSpPr>
          <p:cNvPr id="7" name="Содержимое 6"/>
          <p:cNvSpPr txBox="1">
            <a:spLocks/>
          </p:cNvSpPr>
          <p:nvPr/>
        </p:nvSpPr>
        <p:spPr>
          <a:xfrm>
            <a:off x="367853" y="2159620"/>
            <a:ext cx="5465705" cy="419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000" dirty="0" smtClean="0"/>
          </a:p>
        </p:txBody>
      </p:sp>
      <p:sp>
        <p:nvSpPr>
          <p:cNvPr id="8" name="Содержимое 6"/>
          <p:cNvSpPr txBox="1">
            <a:spLocks/>
          </p:cNvSpPr>
          <p:nvPr/>
        </p:nvSpPr>
        <p:spPr>
          <a:xfrm>
            <a:off x="367853" y="4252584"/>
            <a:ext cx="5465705" cy="209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7853" y="873197"/>
            <a:ext cx="8608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Времена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года в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поэзии и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прозе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современных авторов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Изображение 9" descr="Снимок экрана 2015-10-21 в 14.4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3366" y="1701033"/>
            <a:ext cx="4021344" cy="4978358"/>
          </a:xfrm>
          <a:prstGeom prst="rect">
            <a:avLst/>
          </a:prstGeom>
        </p:spPr>
      </p:pic>
      <p:pic>
        <p:nvPicPr>
          <p:cNvPr id="11" name="Изображение 10" descr="Снимок экрана 2015-10-21 в 14.43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976" y="1894906"/>
            <a:ext cx="4136390" cy="48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76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44303" y="453610"/>
            <a:ext cx="8599697" cy="113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ТРЕТЬЯ  ПРИЧИНА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215453" y="2007220"/>
            <a:ext cx="5465705" cy="46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200" dirty="0"/>
          </a:p>
        </p:txBody>
      </p:sp>
      <p:sp>
        <p:nvSpPr>
          <p:cNvPr id="7" name="Содержимое 6"/>
          <p:cNvSpPr txBox="1">
            <a:spLocks/>
          </p:cNvSpPr>
          <p:nvPr/>
        </p:nvSpPr>
        <p:spPr>
          <a:xfrm>
            <a:off x="367853" y="2159620"/>
            <a:ext cx="5465705" cy="419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000" dirty="0" smtClean="0"/>
          </a:p>
        </p:txBody>
      </p:sp>
      <p:sp>
        <p:nvSpPr>
          <p:cNvPr id="8" name="Содержимое 6"/>
          <p:cNvSpPr txBox="1">
            <a:spLocks/>
          </p:cNvSpPr>
          <p:nvPr/>
        </p:nvSpPr>
        <p:spPr>
          <a:xfrm>
            <a:off x="367853" y="4252584"/>
            <a:ext cx="5465705" cy="209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7853" y="873197"/>
            <a:ext cx="8608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Времена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года в картинах каждого месяца – это красота земли в каждом миге ее бытия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Изображение 1" descr="Снимок экрана 2015-10-21 в 14.5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41" y="1866884"/>
            <a:ext cx="3475332" cy="4850780"/>
          </a:xfrm>
          <a:prstGeom prst="rect">
            <a:avLst/>
          </a:prstGeom>
        </p:spPr>
      </p:pic>
      <p:pic>
        <p:nvPicPr>
          <p:cNvPr id="5" name="Изображение 4" descr="Снимок экрана 2015-10-21 в 14.52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286" y="1882476"/>
            <a:ext cx="3774360" cy="48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44303" y="453610"/>
            <a:ext cx="8599697" cy="113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ЧЕТВЕРТАЯ ПРИЧИНА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215453" y="2007220"/>
            <a:ext cx="5465705" cy="46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200" dirty="0"/>
          </a:p>
        </p:txBody>
      </p:sp>
      <p:sp>
        <p:nvSpPr>
          <p:cNvPr id="7" name="Содержимое 6"/>
          <p:cNvSpPr txBox="1">
            <a:spLocks/>
          </p:cNvSpPr>
          <p:nvPr/>
        </p:nvSpPr>
        <p:spPr>
          <a:xfrm>
            <a:off x="367853" y="2159620"/>
            <a:ext cx="5465705" cy="419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000" dirty="0" smtClean="0"/>
          </a:p>
        </p:txBody>
      </p:sp>
      <p:sp>
        <p:nvSpPr>
          <p:cNvPr id="8" name="Содержимое 6"/>
          <p:cNvSpPr txBox="1">
            <a:spLocks/>
          </p:cNvSpPr>
          <p:nvPr/>
        </p:nvSpPr>
        <p:spPr>
          <a:xfrm>
            <a:off x="367853" y="4252584"/>
            <a:ext cx="5465705" cy="209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7853" y="873197"/>
            <a:ext cx="86089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Акафист иконе Божией Матери «Воспитание»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молитвы к ПРЕСВЯТОЙ БОГОРОДИЦЕ О ВОСПИТАНИИ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ДеТЕЙ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Собраны Цитаты и мысли святых отцов о воспитании.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Изображение 1" descr="Снимок экрана 2015-10-21 в 14.59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622"/>
          <a:stretch/>
        </p:blipFill>
        <p:spPr>
          <a:xfrm>
            <a:off x="215453" y="2355417"/>
            <a:ext cx="4666946" cy="4170110"/>
          </a:xfrm>
          <a:prstGeom prst="rect">
            <a:avLst/>
          </a:prstGeom>
        </p:spPr>
      </p:pic>
      <p:pic>
        <p:nvPicPr>
          <p:cNvPr id="12" name="Изображение 11" descr="Снимок экрана 2015-10-21 в 15.05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2398" y="2608252"/>
            <a:ext cx="4094367" cy="1866242"/>
          </a:xfrm>
          <a:prstGeom prst="rect">
            <a:avLst/>
          </a:prstGeom>
        </p:spPr>
      </p:pic>
      <p:pic>
        <p:nvPicPr>
          <p:cNvPr id="13" name="Изображение 12" descr="Снимок экрана 2015-10-21 в 15.06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080" y="4951683"/>
            <a:ext cx="5835686" cy="1573843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327518" y="4649492"/>
            <a:ext cx="241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/>
              <a:t>Свт</a:t>
            </a:r>
            <a:r>
              <a:rPr lang="ru-RU" sz="1400" i="1" dirty="0" smtClean="0"/>
              <a:t>. Димитрий Ростовский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xmlns="" val="21185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44303" y="453610"/>
            <a:ext cx="8599697" cy="113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ПЯТАЯ ПРИЧИНА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Содержимое 6"/>
          <p:cNvSpPr txBox="1">
            <a:spLocks/>
          </p:cNvSpPr>
          <p:nvPr/>
        </p:nvSpPr>
        <p:spPr>
          <a:xfrm>
            <a:off x="367853" y="2159620"/>
            <a:ext cx="5465705" cy="419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000" dirty="0" smtClean="0"/>
          </a:p>
        </p:txBody>
      </p:sp>
      <p:sp>
        <p:nvSpPr>
          <p:cNvPr id="8" name="Содержимое 6"/>
          <p:cNvSpPr txBox="1">
            <a:spLocks/>
          </p:cNvSpPr>
          <p:nvPr/>
        </p:nvSpPr>
        <p:spPr>
          <a:xfrm>
            <a:off x="367853" y="4252584"/>
            <a:ext cx="5465705" cy="209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7853" y="873197"/>
            <a:ext cx="860891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ВОСПИТАНИЕ ИСКУССТВОМ КИНО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Изображение 4" descr="Снимок экрана 2015-10-21 в 15.21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853" y="3864001"/>
            <a:ext cx="4330700" cy="2844800"/>
          </a:xfrm>
          <a:prstGeom prst="rect">
            <a:avLst/>
          </a:prstGeom>
        </p:spPr>
      </p:pic>
      <p:pic>
        <p:nvPicPr>
          <p:cNvPr id="10" name="Изображение 9" descr="Снимок экрана 2015-10-21 в 15.2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39" y="1457973"/>
            <a:ext cx="8715955" cy="2406028"/>
          </a:xfrm>
          <a:prstGeom prst="rect">
            <a:avLst/>
          </a:prstGeom>
        </p:spPr>
      </p:pic>
      <p:pic>
        <p:nvPicPr>
          <p:cNvPr id="11" name="Изображение 10" descr="Снимок экрана 2015-10-21 в 15.25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7613" y="3436088"/>
            <a:ext cx="3267736" cy="327271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98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Благодарю за высокую оценку  книги, </a:t>
            </a:r>
            <a:br>
              <a:rPr lang="ru-RU" sz="2400" dirty="0" smtClean="0"/>
            </a:br>
            <a:r>
              <a:rPr lang="ru-RU" sz="2400" dirty="0" smtClean="0"/>
              <a:t>как коллективной творческой работы</a:t>
            </a:r>
            <a:br>
              <a:rPr lang="ru-RU" sz="2400" dirty="0" smtClean="0"/>
            </a:br>
            <a:r>
              <a:rPr lang="ru-RU" sz="2400" dirty="0" smtClean="0"/>
              <a:t> многих детей и взрослых</a:t>
            </a:r>
            <a:endParaRPr lang="ru-RU" sz="2400" dirty="0"/>
          </a:p>
        </p:txBody>
      </p:sp>
      <p:pic>
        <p:nvPicPr>
          <p:cNvPr id="5" name="Изображение 4" descr="Снимок экрана 2015-10-21 в 15.27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4717" y="1996237"/>
            <a:ext cx="6096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03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hite-paper-backgrou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28" r="28403" b="18928"/>
          <a:stretch/>
        </p:blipFill>
        <p:spPr>
          <a:xfrm>
            <a:off x="1" y="0"/>
            <a:ext cx="9144000" cy="6858000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1" descr="cover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70" t="-4781" r="-324" b="49563"/>
          <a:stretch/>
        </p:blipFill>
        <p:spPr>
          <a:xfrm rot="5400000">
            <a:off x="-901226" y="744077"/>
            <a:ext cx="7094531" cy="5292079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876044" y="971559"/>
            <a:ext cx="4151632" cy="47439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Книга "Времена года под Покровом Божией Матери. Воспитание земное от Небесного".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Идея книги берет свое начало от проповеди иеромонаха </a:t>
            </a:r>
            <a:r>
              <a:rPr lang="ru-RU" dirty="0" err="1"/>
              <a:t>Симеона</a:t>
            </a:r>
            <a:r>
              <a:rPr lang="ru-RU" dirty="0"/>
              <a:t> (Родионова) о воспитании детей, произнесенной им в день празднования иконы Божией Матери "Воспитание", список с которой находится в Никольском храме села </a:t>
            </a:r>
            <a:r>
              <a:rPr lang="ru-RU" dirty="0" err="1"/>
              <a:t>Даниловская</a:t>
            </a:r>
            <a:r>
              <a:rPr lang="ru-RU" dirty="0"/>
              <a:t> слобода Дмитровского района.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90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249473" y="338327"/>
            <a:ext cx="3560645" cy="610292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Книга – </a:t>
            </a:r>
            <a:r>
              <a:rPr lang="ru-RU" sz="3200" dirty="0" smtClean="0">
                <a:solidFill>
                  <a:srgbClr val="0000FF"/>
                </a:solidFill>
              </a:rPr>
              <a:t>это бессрочный календарь празднования Богородичных икон с текстовым и иллюстративным наполнением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5" name="Изображение 4" descr="Снимок экрана 2015-10-21 в 14.3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119" y="0"/>
            <a:ext cx="5333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32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-113396" y="1623982"/>
            <a:ext cx="4105398" cy="1211163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dirty="0" smtClean="0"/>
              <a:t>Иконы </a:t>
            </a:r>
          </a:p>
          <a:p>
            <a:pPr marL="0" lvl="0" indent="0" algn="ctr">
              <a:buNone/>
            </a:pPr>
            <a:r>
              <a:rPr lang="ru-RU" dirty="0" smtClean="0"/>
              <a:t>Божией </a:t>
            </a:r>
            <a:r>
              <a:rPr lang="ru-RU" dirty="0"/>
              <a:t>Матери – </a:t>
            </a: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символ </a:t>
            </a:r>
            <a:r>
              <a:rPr lang="ru-RU" dirty="0"/>
              <a:t>русской </a:t>
            </a:r>
            <a:r>
              <a:rPr lang="ru-RU" dirty="0" smtClean="0"/>
              <a:t>культуры</a:t>
            </a: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Две магистральные линии в </a:t>
            </a:r>
            <a:r>
              <a:rPr lang="ru-RU" dirty="0" smtClean="0"/>
              <a:t>книге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5148196" y="2405710"/>
            <a:ext cx="3888793" cy="55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ru-RU" dirty="0" smtClean="0"/>
              <a:t>Христианское воспитание</a:t>
            </a:r>
          </a:p>
          <a:p>
            <a:pPr marL="0" indent="0">
              <a:buFont typeface="Symbol" pitchFamily="18" charset="2"/>
              <a:buNone/>
            </a:pPr>
            <a:endParaRPr lang="ru-RU" dirty="0"/>
          </a:p>
        </p:txBody>
      </p:sp>
      <p:pic>
        <p:nvPicPr>
          <p:cNvPr id="9" name="Изображение 8" descr="3840x2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2827" y="4016942"/>
            <a:ext cx="2100741" cy="1312963"/>
          </a:xfrm>
          <a:prstGeom prst="rect">
            <a:avLst/>
          </a:prstGeom>
        </p:spPr>
      </p:pic>
      <p:pic>
        <p:nvPicPr>
          <p:cNvPr id="6" name="Изображение 5" descr="13936802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2" t="1561" b="2378"/>
          <a:stretch/>
        </p:blipFill>
        <p:spPr>
          <a:xfrm>
            <a:off x="457200" y="2835145"/>
            <a:ext cx="3005004" cy="3863054"/>
          </a:xfrm>
          <a:prstGeom prst="rect">
            <a:avLst/>
          </a:prstGeom>
        </p:spPr>
      </p:pic>
      <p:pic>
        <p:nvPicPr>
          <p:cNvPr id="8" name="Изображение 7" descr="Имя ребенку 3 взять эту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06" r="24307"/>
          <a:stretch/>
        </p:blipFill>
        <p:spPr>
          <a:xfrm>
            <a:off x="5399646" y="2943690"/>
            <a:ext cx="3287154" cy="37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5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849" y="519679"/>
            <a:ext cx="3645235" cy="454743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717593" y="861857"/>
            <a:ext cx="7238609" cy="1931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latin typeface="Calibri" charset="0"/>
              </a:rPr>
              <a:t/>
            </a:r>
            <a:br>
              <a:rPr lang="ru-RU" dirty="0">
                <a:latin typeface="Calibri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Константин Ушинский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100" dirty="0">
                <a:solidFill>
                  <a:schemeClr val="bg1"/>
                </a:solidFill>
              </a:rPr>
              <a:t>основоположник</a:t>
            </a:r>
          </a:p>
          <a:p>
            <a:pPr marL="0" indent="0" algn="ctr">
              <a:buNone/>
            </a:pPr>
            <a:r>
              <a:rPr lang="ru-RU" sz="3100" dirty="0">
                <a:solidFill>
                  <a:schemeClr val="bg1"/>
                </a:solidFill>
              </a:rPr>
              <a:t>русской научной </a:t>
            </a:r>
            <a:r>
              <a:rPr lang="ru-RU" sz="3100" dirty="0" smtClean="0">
                <a:solidFill>
                  <a:schemeClr val="bg1"/>
                </a:solidFill>
              </a:rPr>
              <a:t>педагогики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127628" y="3368047"/>
            <a:ext cx="4808008" cy="2993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i="1" dirty="0">
                <a:latin typeface="Calibri" charset="0"/>
              </a:rPr>
              <a:t>ПРО ХРИСТИАНСКОЕ </a:t>
            </a:r>
            <a:r>
              <a:rPr lang="ru-RU" b="1" i="1" dirty="0" smtClean="0">
                <a:latin typeface="Calibri" charset="0"/>
              </a:rPr>
              <a:t>ВОСПИТАНИЕ</a:t>
            </a:r>
            <a:r>
              <a:rPr lang="ru-RU" b="1" i="1" dirty="0">
                <a:latin typeface="Calibri" charset="0"/>
              </a:rPr>
              <a:t/>
            </a:r>
            <a:br>
              <a:rPr lang="ru-RU" b="1" i="1" dirty="0">
                <a:latin typeface="Calibri" charset="0"/>
              </a:rPr>
            </a:br>
            <a:endParaRPr lang="ru-RU" b="1" i="1" dirty="0" smtClean="0"/>
          </a:p>
          <a:p>
            <a:pPr marL="0" indent="0" algn="r">
              <a:buNone/>
            </a:pPr>
            <a:r>
              <a:rPr lang="ru-RU" dirty="0" smtClean="0"/>
              <a:t>"Для нас нехристианская педагогика есть вещь немыслимая –   …  </a:t>
            </a:r>
          </a:p>
          <a:p>
            <a:pPr marL="0" indent="0" algn="r">
              <a:buNone/>
            </a:pPr>
            <a:r>
              <a:rPr lang="ru-RU" dirty="0" smtClean="0"/>
              <a:t>предприятие</a:t>
            </a:r>
          </a:p>
          <a:p>
            <a:pPr marL="0" indent="0" algn="r">
              <a:buNone/>
            </a:pPr>
            <a:r>
              <a:rPr lang="ru-RU" dirty="0" smtClean="0"/>
              <a:t> без побуждения позади</a:t>
            </a:r>
          </a:p>
          <a:p>
            <a:pPr marL="0" indent="0" algn="r">
              <a:buNone/>
            </a:pPr>
            <a:r>
              <a:rPr lang="ru-RU" dirty="0" smtClean="0"/>
              <a:t>и без результатов впереди"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26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Подача материала в книге</a:t>
            </a:r>
            <a:br>
              <a:rPr lang="ru-RU" dirty="0" smtClean="0"/>
            </a:br>
            <a:r>
              <a:rPr lang="ru-RU" dirty="0" smtClean="0"/>
              <a:t>по К. Д. Ушинскому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66982" y="1814435"/>
            <a:ext cx="3841677" cy="46494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 smtClean="0"/>
              <a:t>«Не думаю, чтобы я мог </a:t>
            </a:r>
          </a:p>
          <a:p>
            <a:pPr marL="0" indent="0">
              <a:buNone/>
            </a:pPr>
            <a:r>
              <a:rPr lang="ru-RU" b="1" i="1" dirty="0" smtClean="0"/>
              <a:t>сказать что-нибудь новое и </a:t>
            </a:r>
          </a:p>
          <a:p>
            <a:pPr marL="0" indent="0">
              <a:buNone/>
            </a:pPr>
            <a:r>
              <a:rPr lang="ru-RU" b="1" i="1" dirty="0" smtClean="0"/>
              <a:t>особенно важное в </a:t>
            </a:r>
          </a:p>
          <a:p>
            <a:pPr marL="0" indent="0">
              <a:buNone/>
            </a:pPr>
            <a:r>
              <a:rPr lang="ru-RU" b="1" i="1" dirty="0" smtClean="0"/>
              <a:t>вопросе воспитания»</a:t>
            </a:r>
          </a:p>
          <a:p>
            <a:pPr marL="0" indent="0">
              <a:buNone/>
            </a:pPr>
            <a:r>
              <a:rPr lang="ru-RU" sz="1800" dirty="0" smtClean="0"/>
              <a:t>К. Д. Ушинский, из ПИСЬМА О </a:t>
            </a:r>
          </a:p>
          <a:p>
            <a:pPr marL="0" indent="0">
              <a:buNone/>
            </a:pPr>
            <a:r>
              <a:rPr lang="ru-RU" sz="1800" dirty="0" smtClean="0"/>
              <a:t>ВОСПИТАНИИ НАСЛЕДНИКА </a:t>
            </a:r>
          </a:p>
          <a:p>
            <a:pPr marL="0" indent="0">
              <a:buNone/>
            </a:pPr>
            <a:r>
              <a:rPr lang="ru-RU" sz="1800" dirty="0" smtClean="0"/>
              <a:t>РУССКОГО ПРЕСТОЛА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Поэтому книга – </a:t>
            </a:r>
          </a:p>
          <a:p>
            <a:pPr marL="0" indent="0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это соборный труд</a:t>
            </a:r>
          </a:p>
          <a:p>
            <a:pPr marL="0" indent="0">
              <a:buNone/>
            </a:pP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ногих детей и взрослых</a:t>
            </a:r>
          </a:p>
          <a:p>
            <a:pPr marL="0" indent="0">
              <a:buNone/>
            </a:pP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 вопросу Христианского </a:t>
            </a:r>
          </a:p>
          <a:p>
            <a:pPr marL="0" indent="0">
              <a:buNone/>
            </a:pP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оспитания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1" name="Содержимое 6"/>
          <p:cNvSpPr txBox="1">
            <a:spLocks/>
          </p:cNvSpPr>
          <p:nvPr/>
        </p:nvSpPr>
        <p:spPr>
          <a:xfrm>
            <a:off x="4408659" y="1591057"/>
            <a:ext cx="4595014" cy="4872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Народный педагог</a:t>
            </a:r>
          </a:p>
          <a:p>
            <a:pPr marL="0" indent="0">
              <a:buNone/>
            </a:pPr>
            <a:r>
              <a:rPr lang="ru-RU" sz="1800" dirty="0" smtClean="0"/>
              <a:t>рекомендовал </a:t>
            </a:r>
            <a:r>
              <a:rPr lang="ru-RU" sz="1800" dirty="0"/>
              <a:t>в его статье «Воскресные школы» восемь тем </a:t>
            </a:r>
            <a:r>
              <a:rPr lang="ru-RU" sz="1800" dirty="0" smtClean="0"/>
              <a:t>для бесед с учащимися: </a:t>
            </a:r>
          </a:p>
          <a:p>
            <a:pPr>
              <a:buFont typeface="Wingdings" charset="2"/>
              <a:buChar char="v"/>
            </a:pPr>
            <a:r>
              <a:rPr lang="ru-RU" sz="2000" dirty="0" smtClean="0"/>
              <a:t>Главнейшие события Библейской истории.</a:t>
            </a:r>
          </a:p>
          <a:p>
            <a:pPr>
              <a:buFont typeface="Wingdings" charset="2"/>
              <a:buChar char="v"/>
            </a:pPr>
            <a:r>
              <a:rPr lang="ru-RU" sz="2000" dirty="0" smtClean="0"/>
              <a:t> </a:t>
            </a:r>
            <a:r>
              <a:rPr lang="ru-RU" sz="2000" dirty="0"/>
              <a:t>Крупнейшие события из русской истории.</a:t>
            </a:r>
          </a:p>
          <a:p>
            <a:pPr>
              <a:buFont typeface="Wingdings" charset="2"/>
              <a:buChar char="v"/>
            </a:pPr>
            <a:r>
              <a:rPr lang="ru-RU" sz="2000" u="sng" dirty="0" smtClean="0"/>
              <a:t>Главные </a:t>
            </a:r>
            <a:r>
              <a:rPr lang="ru-RU" sz="2000" u="sng" dirty="0"/>
              <a:t>физические явления: ночь, день, </a:t>
            </a:r>
            <a:r>
              <a:rPr lang="ru-RU" sz="2000" b="1" u="sng" dirty="0"/>
              <a:t>четыре времени года </a:t>
            </a:r>
            <a:r>
              <a:rPr lang="ru-RU" sz="2000" u="sng" dirty="0"/>
              <a:t>и так </a:t>
            </a:r>
            <a:r>
              <a:rPr lang="ru-RU" sz="2000" u="sng" dirty="0" smtClean="0"/>
              <a:t>далее </a:t>
            </a:r>
          </a:p>
          <a:p>
            <a:pPr>
              <a:buFont typeface="Wingdings" charset="2"/>
              <a:buChar char="v"/>
            </a:pPr>
            <a:r>
              <a:rPr lang="ru-RU" sz="2000" dirty="0" smtClean="0"/>
              <a:t>И другие…</a:t>
            </a:r>
          </a:p>
          <a:p>
            <a:pPr marL="0" indent="0">
              <a:buNone/>
            </a:pPr>
            <a:endParaRPr lang="ru-RU" sz="2000" u="sng" dirty="0" smtClean="0"/>
          </a:p>
          <a:p>
            <a:pPr marL="0" indent="0">
              <a:buNone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Исходя из этих рекомендаций</a:t>
            </a:r>
          </a:p>
          <a:p>
            <a:pPr marL="0" indent="0">
              <a:buNone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труктура книги</a:t>
            </a:r>
          </a:p>
          <a:p>
            <a:pPr marL="0" indent="0">
              <a:buNone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ЧЕТЫРЕ ВРЕМЕНИ ГОДА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0108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44303" y="453608"/>
            <a:ext cx="8599697" cy="918559"/>
          </a:xfrm>
        </p:spPr>
        <p:txBody>
          <a:bodyPr>
            <a:normAutofit fontScale="90000"/>
          </a:bodyPr>
          <a:lstStyle/>
          <a:p>
            <a:r>
              <a:rPr lang="ru-RU" sz="6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причин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почему эта книга полезна</a:t>
            </a:r>
            <a:r>
              <a:rPr lang="ru-RU" sz="4000" b="1" dirty="0" smtClean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> </a:t>
            </a:r>
            <a:r>
              <a:rPr lang="ru-RU" sz="4000" dirty="0" smtClean="0"/>
              <a:t>                                 родителям и педагогам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215453" y="2007220"/>
            <a:ext cx="5465705" cy="46948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7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ПЕРВАЯ</a:t>
            </a:r>
            <a:endParaRPr lang="ru-RU" sz="40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7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ИКОНЫ БОЖИЕЙ МАТЕРИ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8000" dirty="0" smtClean="0"/>
              <a:t>Русские </a:t>
            </a:r>
            <a:r>
              <a:rPr lang="ru-RU" sz="8000" dirty="0"/>
              <a:t>люди издревле считали свою землю </a:t>
            </a:r>
            <a:r>
              <a:rPr lang="ru-RU" sz="8000" b="1" dirty="0"/>
              <a:t>«уделом Богоматери</a:t>
            </a:r>
            <a:r>
              <a:rPr lang="ru-RU" sz="8000" b="1" dirty="0" smtClean="0"/>
              <a:t>»</a:t>
            </a:r>
            <a:r>
              <a:rPr lang="ru-RU" sz="8000" dirty="0" smtClean="0"/>
              <a:t>. </a:t>
            </a:r>
            <a:r>
              <a:rPr lang="ru-RU" sz="8000" dirty="0"/>
              <a:t>На Руси образ Богородицы занимает особое место в  духовной жизни православных христиан. </a:t>
            </a:r>
            <a:r>
              <a:rPr lang="ru-RU" sz="8000" dirty="0" smtClean="0"/>
              <a:t>На </a:t>
            </a:r>
            <a:r>
              <a:rPr lang="ru-RU" sz="8000" dirty="0"/>
              <a:t>защиту и утешение </a:t>
            </a:r>
            <a:r>
              <a:rPr lang="ru-RU" sz="8000" b="1" dirty="0"/>
              <a:t>Богоматери</a:t>
            </a:r>
            <a:r>
              <a:rPr lang="ru-RU" sz="8000" dirty="0"/>
              <a:t> человек уповал от рождения и до </a:t>
            </a:r>
            <a:r>
              <a:rPr lang="ru-RU" sz="8000" dirty="0" smtClean="0"/>
              <a:t>смерти. Как почти </a:t>
            </a:r>
            <a:r>
              <a:rPr lang="ru-RU" sz="8000" dirty="0"/>
              <a:t>нет молитвы, в которой бы не упоминалось </a:t>
            </a:r>
            <a:r>
              <a:rPr lang="ru-RU" sz="8000" dirty="0" smtClean="0"/>
              <a:t>бы Её </a:t>
            </a:r>
            <a:r>
              <a:rPr lang="ru-RU" sz="8000" dirty="0"/>
              <a:t>имя, так </a:t>
            </a:r>
            <a:r>
              <a:rPr lang="ru-RU" sz="8000" dirty="0" smtClean="0"/>
              <a:t>нет </a:t>
            </a:r>
            <a:r>
              <a:rPr lang="ru-RU" sz="8000" dirty="0"/>
              <a:t>православного дома, где не хранился бы </a:t>
            </a:r>
            <a:r>
              <a:rPr lang="ru-RU" sz="8000" dirty="0" smtClean="0"/>
              <a:t>Её святой Образ. </a:t>
            </a:r>
          </a:p>
          <a:p>
            <a:pPr marL="0" indent="0">
              <a:buNone/>
            </a:pPr>
            <a:endParaRPr lang="ru-RU" sz="5000" dirty="0" smtClean="0"/>
          </a:p>
          <a:p>
            <a:pPr marL="0" indent="0">
              <a:buNone/>
            </a:pPr>
            <a:endParaRPr lang="ru-RU" sz="2000" u="sng" dirty="0" smtClean="0"/>
          </a:p>
          <a:p>
            <a:pPr marL="0" indent="0">
              <a:buNone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endParaRPr lang="ru-RU" sz="1200" dirty="0"/>
          </a:p>
        </p:txBody>
      </p:sp>
      <p:pic>
        <p:nvPicPr>
          <p:cNvPr id="12" name="Изображение 11" descr="Снимок экрана 2015-10-21 в 2.3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1158" y="2007220"/>
            <a:ext cx="3043275" cy="46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83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215453" y="2007220"/>
            <a:ext cx="5465705" cy="46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200" dirty="0"/>
          </a:p>
        </p:txBody>
      </p:sp>
      <p:sp>
        <p:nvSpPr>
          <p:cNvPr id="7" name="Содержимое 6"/>
          <p:cNvSpPr txBox="1">
            <a:spLocks/>
          </p:cNvSpPr>
          <p:nvPr/>
        </p:nvSpPr>
        <p:spPr>
          <a:xfrm>
            <a:off x="367853" y="4252584"/>
            <a:ext cx="5465705" cy="2097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В книге представлены иконы Божией Матери созданные </a:t>
            </a:r>
            <a:r>
              <a:rPr lang="ru-RU" sz="5400" dirty="0" smtClean="0"/>
              <a:t> великими русскими </a:t>
            </a:r>
            <a:r>
              <a:rPr lang="ru-RU" sz="5400" dirty="0"/>
              <a:t>иконописцами и современные работы мастериц. </a:t>
            </a:r>
          </a:p>
        </p:txBody>
      </p:sp>
      <p:pic>
        <p:nvPicPr>
          <p:cNvPr id="5" name="Изображение 4" descr="Снимок экрана 2015-10-21 в 2.4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558" y="2734411"/>
            <a:ext cx="3191784" cy="3762119"/>
          </a:xfrm>
          <a:prstGeom prst="rect">
            <a:avLst/>
          </a:prstGeom>
        </p:spPr>
      </p:pic>
      <p:pic>
        <p:nvPicPr>
          <p:cNvPr id="8" name="Изображение 7" descr="Снимок экрана 2015-10-21 в 2.41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0088" y="566499"/>
            <a:ext cx="2751438" cy="3402579"/>
          </a:xfrm>
          <a:prstGeom prst="rect">
            <a:avLst/>
          </a:prstGeom>
        </p:spPr>
      </p:pic>
      <p:pic>
        <p:nvPicPr>
          <p:cNvPr id="9" name="Изображение 8" descr="Снимок экрана 2015-10-21 в 2.43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303" y="566499"/>
            <a:ext cx="2870187" cy="33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9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44303" y="453608"/>
            <a:ext cx="8599697" cy="91855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21458" y="4071140"/>
            <a:ext cx="121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215453" y="2007220"/>
            <a:ext cx="5465705" cy="46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200" dirty="0"/>
          </a:p>
        </p:txBody>
      </p:sp>
      <p:sp>
        <p:nvSpPr>
          <p:cNvPr id="7" name="Содержимое 6"/>
          <p:cNvSpPr txBox="1">
            <a:spLocks/>
          </p:cNvSpPr>
          <p:nvPr/>
        </p:nvSpPr>
        <p:spPr>
          <a:xfrm>
            <a:off x="6032687" y="1616757"/>
            <a:ext cx="2925626" cy="44502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800" dirty="0" smtClean="0"/>
              <a:t> </a:t>
            </a:r>
            <a:r>
              <a:rPr lang="ru-RU" sz="4800" b="1" dirty="0" smtClean="0"/>
              <a:t>Детские </a:t>
            </a:r>
            <a:r>
              <a:rPr lang="ru-RU" sz="4800" b="1" dirty="0"/>
              <a:t>работы по созданию рамки-коллажа для иконы</a:t>
            </a:r>
            <a:r>
              <a:rPr lang="ru-RU" sz="4800" b="1" dirty="0" smtClean="0"/>
              <a:t>.</a:t>
            </a:r>
          </a:p>
          <a:p>
            <a:pPr marL="0" indent="0" algn="ctr">
              <a:buNone/>
            </a:pPr>
            <a:endParaRPr lang="ru-RU" sz="4800" dirty="0"/>
          </a:p>
          <a:p>
            <a:pPr marL="0" indent="0" algn="ctr">
              <a:buNone/>
            </a:pPr>
            <a:r>
              <a:rPr lang="ru-RU" sz="4800" dirty="0"/>
              <a:t>Коллажная работа становится «портретом» </a:t>
            </a:r>
            <a:r>
              <a:rPr lang="ru-RU" sz="4800" dirty="0" err="1"/>
              <a:t>духовнои</a:t>
            </a:r>
            <a:r>
              <a:rPr lang="ru-RU" sz="4800" dirty="0"/>
              <a:t>̆ жизни семьи. </a:t>
            </a:r>
          </a:p>
          <a:p>
            <a:pPr marL="0" indent="0" algn="ctr">
              <a:buNone/>
            </a:pPr>
            <a:r>
              <a:rPr lang="ru-RU" sz="4800" dirty="0"/>
              <a:t>Рамка-коллаж доступна любому ребенку. </a:t>
            </a:r>
            <a:endParaRPr lang="ru-RU" sz="3200" dirty="0"/>
          </a:p>
        </p:txBody>
      </p:sp>
      <p:pic>
        <p:nvPicPr>
          <p:cNvPr id="2" name="Изображение 1" descr="Снимок экрана 2015-10-21 в 2.51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 r="4666"/>
          <a:stretch/>
        </p:blipFill>
        <p:spPr>
          <a:xfrm>
            <a:off x="0" y="0"/>
            <a:ext cx="5919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76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рина дядченко - книга">
  <a:themeElements>
    <a:clrScheme name="Форма волны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Форма волны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Форма волны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ирина дядченко - книга</Template>
  <TotalTime>6</TotalTime>
  <Words>341</Words>
  <Application>Microsoft Office PowerPoint</Application>
  <PresentationFormat>Экран (4:3)</PresentationFormat>
  <Paragraphs>72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ирина дядченко - книга</vt:lpstr>
      <vt:lpstr>Времена года под Покровом Божией Матери. Воспитание Земное от Небесного</vt:lpstr>
      <vt:lpstr>Слайд 2</vt:lpstr>
      <vt:lpstr>Книга – это бессрочный календарь празднования Богородичных икон с текстовым и иллюстративным наполнением</vt:lpstr>
      <vt:lpstr>Две магистральные линии в книге</vt:lpstr>
      <vt:lpstr>Слайд 5</vt:lpstr>
      <vt:lpstr>Подача материала в книге по К. Д. Ушинскому</vt:lpstr>
      <vt:lpstr>5 причин  почему эта книга полезна                                    родителям и педагогам</vt:lpstr>
      <vt:lpstr>Слайд 8</vt:lpstr>
      <vt:lpstr> </vt:lpstr>
      <vt:lpstr>ВТОРАЯ ПРИЧИНА</vt:lpstr>
      <vt:lpstr>ТРЕТЬЯ  ПРИЧИНА</vt:lpstr>
      <vt:lpstr>ЧЕТВЕРТАЯ ПРИЧИНА</vt:lpstr>
      <vt:lpstr>ПЯТАЯ ПРИЧИНА</vt:lpstr>
      <vt:lpstr>Благодарю за высокую оценку  книги,  как коллективной творческой работы  многих детей и взрослых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 года под Покровом Божией Матери. Воспитание Земное от Небесного</dc:title>
  <dc:creator>Кирилл</dc:creator>
  <cp:lastModifiedBy>Кирилл</cp:lastModifiedBy>
  <cp:revision>1</cp:revision>
  <dcterms:created xsi:type="dcterms:W3CDTF">2015-10-27T22:37:57Z</dcterms:created>
  <dcterms:modified xsi:type="dcterms:W3CDTF">2015-10-27T22:44:56Z</dcterms:modified>
</cp:coreProperties>
</file>